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22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46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0"/>
    <p:restoredTop sz="94727"/>
  </p:normalViewPr>
  <p:slideViewPr>
    <p:cSldViewPr>
      <p:cViewPr varScale="1">
        <p:scale>
          <a:sx n="112" d="100"/>
          <a:sy n="112" d="100"/>
        </p:scale>
        <p:origin x="24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8AFF1-86C9-4393-B194-E243FDA77780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F026C-078E-4EE5-9BC2-B66583B32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1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D2C6-D875-4F1F-86FC-5EAD4FD08937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E6A8-11E6-40D8-A81C-C686F40F9008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68BF-D6E9-474E-A2B4-3BB0369E8953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581400"/>
          </a:xfrm>
        </p:spPr>
        <p:txBody>
          <a:bodyPr/>
          <a:lstStyle>
            <a:lvl1pPr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AA3E7-7EC4-A141-B83B-1DA41F271561}"/>
              </a:ext>
            </a:extLst>
          </p:cNvPr>
          <p:cNvSpPr/>
          <p:nvPr userDrawn="1"/>
        </p:nvSpPr>
        <p:spPr>
          <a:xfrm>
            <a:off x="0" y="16443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29"/>
            <a:ext cx="9144000" cy="6186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760-1FB0-4515-A135-66301A77C3CA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200B-F567-4DEF-9199-7E2B7D7F5190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8F88-C00F-456D-8418-C22CF1B44A8F}" type="datetime1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BEC1-A4C6-4ECF-97F9-8EEAF88F409C}" type="datetime1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E4852E-F9BD-E54E-9089-8FE96BFFEB48}"/>
              </a:ext>
            </a:extLst>
          </p:cNvPr>
          <p:cNvSpPr/>
          <p:nvPr userDrawn="1"/>
        </p:nvSpPr>
        <p:spPr>
          <a:xfrm>
            <a:off x="0" y="16443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005C0-20C4-D749-A8F1-885A7E3B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29"/>
            <a:ext cx="9144000" cy="6186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FD6F8C-63BA-7046-8439-A744CBA6F00B}"/>
              </a:ext>
            </a:extLst>
          </p:cNvPr>
          <p:cNvSpPr/>
          <p:nvPr userDrawn="1"/>
        </p:nvSpPr>
        <p:spPr>
          <a:xfrm>
            <a:off x="0" y="16443"/>
            <a:ext cx="9144000" cy="637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1DD-A58B-4006-9F4B-52471FDB0474}" type="datetime1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3655DA-CB8B-6142-AB9C-258AC9AE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29"/>
            <a:ext cx="9144000" cy="6186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594B-FA0F-4042-A096-273FF1F567C9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AA92-4EAD-4334-9A36-A06C640F52AD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1"/>
            <a:ext cx="88392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C9CC8-A701-4FE6-BF44-6BB88A97CFF6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5AC96-4A5A-4699-9DBD-ACAB251D8CB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eetfusion.com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295400" y="1962150"/>
            <a:ext cx="6400800" cy="8875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53C5F"/>
                </a:solidFill>
                <a:effectLst/>
                <a:uLnTx/>
                <a:uFillTx/>
                <a:latin typeface="Century Gothic" pitchFamily="34" charset="0"/>
                <a:cs typeface="Times New Roman" pitchFamily="18" charset="0"/>
              </a:rPr>
              <a:t>BLOCKCHAINS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Century Gothic" pitchFamily="34" charset="0"/>
                <a:cs typeface="Arial" pitchFamily="34" charset="0"/>
              </a:rPr>
              <a:t>ARCHITECTURE, DESIGN AND USE CASES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57200" y="3105150"/>
            <a:ext cx="3657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dirty="0">
                <a:solidFill>
                  <a:srgbClr val="353C5F"/>
                </a:solidFill>
                <a:latin typeface="Century Gothic" pitchFamily="34" charset="0"/>
                <a:cs typeface="Arial" pitchFamily="34" charset="0"/>
              </a:rPr>
              <a:t>SANDIP CHAKRABORTY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rgbClr val="353C5F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cs typeface="Arial" pitchFamily="34" charset="0"/>
              </a:rPr>
              <a:t>COMPUTER SCIENCE AND ENGINEERING,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cs typeface="Arial" pitchFamily="34" charset="0"/>
              </a:rPr>
              <a:t>IIT KHARAGPUR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584FA4A-88F0-6840-8CB3-2D0FDF3807DC}"/>
              </a:ext>
            </a:extLst>
          </p:cNvPr>
          <p:cNvSpPr txBox="1">
            <a:spLocks/>
          </p:cNvSpPr>
          <p:nvPr/>
        </p:nvSpPr>
        <p:spPr>
          <a:xfrm>
            <a:off x="5029200" y="2952750"/>
            <a:ext cx="3657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dirty="0">
                <a:solidFill>
                  <a:srgbClr val="353C5F"/>
                </a:solidFill>
                <a:latin typeface="Century Gothic" pitchFamily="34" charset="0"/>
                <a:cs typeface="Arial" pitchFamily="34" charset="0"/>
              </a:rPr>
              <a:t>PRAVEEN JAYACHANDRAN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srgbClr val="353C5F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dirty="0">
                <a:solidFill>
                  <a:schemeClr val="accent2"/>
                </a:solidFill>
                <a:latin typeface="Century Gothic" pitchFamily="34" charset="0"/>
                <a:cs typeface="Arial" pitchFamily="34" charset="0"/>
              </a:rPr>
              <a:t>IBM RESEARCH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cs typeface="Arial" pitchFamily="34" charset="0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dirty="0">
                <a:solidFill>
                  <a:schemeClr val="accent2"/>
                </a:solidFill>
                <a:latin typeface="Century Gothic" pitchFamily="34" charset="0"/>
                <a:cs typeface="Arial" pitchFamily="34" charset="0"/>
              </a:rPr>
              <a:t>INDIA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319560-E8D8-2C46-8243-115D91157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is “computationally difficult” 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difficulty depends on the size of the message digests </a:t>
                </a:r>
              </a:p>
              <a:p>
                <a:endParaRPr lang="en-US" dirty="0"/>
              </a:p>
              <a:p>
                <a:r>
                  <a:rPr lang="en-US" dirty="0"/>
                  <a:t>Hiding helps to commit a value and then check it later</a:t>
                </a:r>
              </a:p>
              <a:p>
                <a:pPr lvl="1"/>
                <a:r>
                  <a:rPr lang="en-US" dirty="0"/>
                  <a:t>Compute the message digest and store it in a digest store – commit </a:t>
                </a:r>
              </a:p>
              <a:p>
                <a:pPr lvl="1"/>
                <a:r>
                  <a:rPr lang="en-US" dirty="0"/>
                  <a:t>To check whether a message has been committed, match the message digest at the digest store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319560-E8D8-2C46-8243-115D91157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1413" r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63D6EAC-2C8A-CB4F-9A66-2D686E23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 through Hash</a:t>
            </a:r>
          </a:p>
        </p:txBody>
      </p:sp>
    </p:spTree>
    <p:extLst>
      <p:ext uri="{BB962C8B-B14F-4D97-AF65-F5344CB8AC3E}">
        <p14:creationId xmlns:p14="http://schemas.microsoft.com/office/powerpoint/2010/main" val="157149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C9297C-9F1A-E448-A9CD-8EB31743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Commitment Through Multiple Parties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744FDCB-C373-4148-85BD-3BDD850FBBFD}"/>
              </a:ext>
            </a:extLst>
          </p:cNvPr>
          <p:cNvSpPr/>
          <p:nvPr/>
        </p:nvSpPr>
        <p:spPr>
          <a:xfrm>
            <a:off x="1371600" y="1784350"/>
            <a:ext cx="2537460" cy="330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31A88C-5340-3543-BB18-2A4BDC62C322}"/>
              </a:ext>
            </a:extLst>
          </p:cNvPr>
          <p:cNvSpPr/>
          <p:nvPr/>
        </p:nvSpPr>
        <p:spPr>
          <a:xfrm>
            <a:off x="5105400" y="1784350"/>
            <a:ext cx="2537460" cy="330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61886-C62F-4949-90DA-BE4BDBE7CA23}"/>
              </a:ext>
            </a:extLst>
          </p:cNvPr>
          <p:cNvSpPr txBox="1"/>
          <p:nvPr/>
        </p:nvSpPr>
        <p:spPr>
          <a:xfrm>
            <a:off x="1510424" y="2123420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H(M,K</a:t>
            </a:r>
            <a:r>
              <a:rPr lang="en-US" sz="2800" b="1" baseline="-25000" dirty="0"/>
              <a:t>A</a:t>
            </a:r>
            <a:r>
              <a:rPr lang="en-US" sz="2800" b="1" dirty="0"/>
              <a:t>),M,K</a:t>
            </a:r>
            <a:r>
              <a:rPr lang="en-US" sz="2800" b="1" baseline="-25000" dirty="0"/>
              <a:t>A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DE971-C98F-FA44-85D0-0194AA5DA743}"/>
              </a:ext>
            </a:extLst>
          </p:cNvPr>
          <p:cNvSpPr txBox="1"/>
          <p:nvPr/>
        </p:nvSpPr>
        <p:spPr>
          <a:xfrm>
            <a:off x="5316614" y="2123420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H(M,K</a:t>
            </a:r>
            <a:r>
              <a:rPr lang="en-US" sz="2800" b="1" baseline="-25000" dirty="0"/>
              <a:t>A</a:t>
            </a:r>
            <a:r>
              <a:rPr lang="en-US" sz="2800" b="1" dirty="0"/>
              <a:t>),M,K</a:t>
            </a:r>
            <a:r>
              <a:rPr lang="en-US" sz="2800" b="1" baseline="-25000" dirty="0"/>
              <a:t>A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86C00-F1F2-AB4C-B711-B187E0A5ABF1}"/>
              </a:ext>
            </a:extLst>
          </p:cNvPr>
          <p:cNvSpPr txBox="1"/>
          <p:nvPr/>
        </p:nvSpPr>
        <p:spPr>
          <a:xfrm>
            <a:off x="152579" y="3023870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Commit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20DC78-001C-E34C-AB8B-631399A48678}"/>
              </a:ext>
            </a:extLst>
          </p:cNvPr>
          <p:cNvSpPr txBox="1"/>
          <p:nvPr/>
        </p:nvSpPr>
        <p:spPr>
          <a:xfrm>
            <a:off x="4012258" y="3023869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Verify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70FBC-9D81-C844-8904-D0661343ABDF}"/>
              </a:ext>
            </a:extLst>
          </p:cNvPr>
          <p:cNvSpPr txBox="1"/>
          <p:nvPr/>
        </p:nvSpPr>
        <p:spPr>
          <a:xfrm>
            <a:off x="7799398" y="3023868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Verify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DD8E3-6ED4-9E44-B529-8BAE1CD417E7}"/>
              </a:ext>
            </a:extLst>
          </p:cNvPr>
          <p:cNvSpPr txBox="1"/>
          <p:nvPr/>
        </p:nvSpPr>
        <p:spPr>
          <a:xfrm>
            <a:off x="321385" y="65608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DCC868-9B32-4946-A57E-5A7B4751B866}"/>
              </a:ext>
            </a:extLst>
          </p:cNvPr>
          <p:cNvSpPr txBox="1"/>
          <p:nvPr/>
        </p:nvSpPr>
        <p:spPr>
          <a:xfrm>
            <a:off x="4136554" y="62941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Bob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2D5DC-0302-E74E-BBEF-213B495A822B}"/>
              </a:ext>
            </a:extLst>
          </p:cNvPr>
          <p:cNvSpPr txBox="1"/>
          <p:nvPr/>
        </p:nvSpPr>
        <p:spPr>
          <a:xfrm>
            <a:off x="7865184" y="601778"/>
            <a:ext cx="760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Jane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E2E39-EC89-E644-B24E-743FF0176BC6}"/>
              </a:ext>
            </a:extLst>
          </p:cNvPr>
          <p:cNvSpPr txBox="1"/>
          <p:nvPr/>
        </p:nvSpPr>
        <p:spPr>
          <a:xfrm>
            <a:off x="678179" y="3793939"/>
            <a:ext cx="7618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</a:t>
            </a:r>
            <a:r>
              <a:rPr lang="en-US" sz="2000" b="1" baseline="-25000" dirty="0"/>
              <a:t>A</a:t>
            </a:r>
            <a:r>
              <a:rPr lang="en-US" sz="2000" b="1" dirty="0"/>
              <a:t> is the public key of Alice – A public identity that Alice can only have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DC40D3-2021-8C4B-88B5-B4221A0E0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8" t="11000" r="20684"/>
          <a:stretch/>
        </p:blipFill>
        <p:spPr>
          <a:xfrm>
            <a:off x="215930" y="1183022"/>
            <a:ext cx="1155670" cy="17679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9A912E-CA98-3843-BDAC-51347EA7E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31" y="869551"/>
            <a:ext cx="2159798" cy="21597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DF306A-F171-474B-8B9A-B36B47BD1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27" r="13054"/>
          <a:stretch/>
        </p:blipFill>
        <p:spPr>
          <a:xfrm>
            <a:off x="7595763" y="953055"/>
            <a:ext cx="1457082" cy="201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4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059BCA-DDCA-9646-9E64-EE6809918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chosen from a widely spread distribution; it is computationally difficult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known a priori. </a:t>
                </a:r>
              </a:p>
              <a:p>
                <a:endParaRPr lang="en-US" dirty="0"/>
              </a:p>
              <a:p>
                <a:r>
                  <a:rPr lang="en-US" b="1" dirty="0"/>
                  <a:t>A Search Puzzle </a:t>
                </a:r>
                <a:r>
                  <a:rPr lang="en-US" dirty="0"/>
                  <a:t>(Used in Bitcoin Mining)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given,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search solution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Puzzle friendly property implies that random searching is the best strategy to solve the above puzzle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059BCA-DDCA-9646-9E64-EE6809918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2120"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E4CDE25-9432-4341-A5C3-151C8EE4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Friendly</a:t>
            </a:r>
          </a:p>
        </p:txBody>
      </p:sp>
    </p:spTree>
    <p:extLst>
      <p:ext uri="{BB962C8B-B14F-4D97-AF65-F5344CB8AC3E}">
        <p14:creationId xmlns:p14="http://schemas.microsoft.com/office/powerpoint/2010/main" val="299393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8DB322-9616-FE4B-A50E-8A4CA3C1F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SHA256 is used in Bitcoin mining – to construct the Bitcoin </a:t>
            </a:r>
            <a:r>
              <a:rPr lang="en-US" dirty="0" err="1"/>
              <a:t>blockchain</a:t>
            </a:r>
            <a:endParaRPr lang="en-US" dirty="0"/>
          </a:p>
          <a:p>
            <a:endParaRPr lang="en-US" dirty="0"/>
          </a:p>
          <a:p>
            <a:r>
              <a:rPr lang="en-US" dirty="0"/>
              <a:t>Secure Hash Algorithm (SHA) that generates 256 bit message digest</a:t>
            </a:r>
          </a:p>
          <a:p>
            <a:endParaRPr lang="en-US" dirty="0"/>
          </a:p>
          <a:p>
            <a:r>
              <a:rPr lang="en-US" dirty="0"/>
              <a:t> A part of SHA-2, a set of cryptographic hash functions designed by United States National Security Agency (NSA)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ECAAD-C960-7E49-A1B7-B5B82A7B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 – SHA256</a:t>
            </a:r>
          </a:p>
        </p:txBody>
      </p:sp>
    </p:spTree>
    <p:extLst>
      <p:ext uri="{BB962C8B-B14F-4D97-AF65-F5344CB8AC3E}">
        <p14:creationId xmlns:p14="http://schemas.microsoft.com/office/powerpoint/2010/main" val="376976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E91737-0B0B-DA4F-8359-82C8299B7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Pad the message such that the message size is multiple of 512</a:t>
                </a:r>
              </a:p>
              <a:p>
                <a:pPr lvl="1"/>
                <a:r>
                  <a:rPr lang="en-US" sz="2000" dirty="0"/>
                  <a:t>Suppose that the length of the message M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512≠0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Append the bit “1” at the end of the message</a:t>
                </a:r>
              </a:p>
              <a:p>
                <a:pPr lvl="1"/>
                <a:r>
                  <a:rPr lang="en-US" sz="2000" dirty="0"/>
                  <a:t>Append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zero bits,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the smallest non-negative solution to the equation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≡448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512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Append the 64-bit block which is equal to the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written in binary</a:t>
                </a:r>
              </a:p>
              <a:p>
                <a:pPr lvl="1"/>
                <a:r>
                  <a:rPr lang="en-US" sz="2000" dirty="0"/>
                  <a:t>The total length gets divisible by 512</a:t>
                </a:r>
              </a:p>
              <a:p>
                <a:r>
                  <a:rPr lang="en-US" b="1" dirty="0"/>
                  <a:t>Parse the message into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/>
                  <a:t> 512-bit blocks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/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b="1" dirty="0"/>
                  <a:t>Every 512 bit block is further divided into 32 bit sub-blocks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b="1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E91737-0B0B-DA4F-8359-82C8299B7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2"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1502DEB-99E3-9040-BBBE-3F3483F4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SHA256 Algorithm -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17B52-42CA-1F48-811A-28AF2A583B28}"/>
              </a:ext>
            </a:extLst>
          </p:cNvPr>
          <p:cNvSpPr txBox="1"/>
          <p:nvPr/>
        </p:nvSpPr>
        <p:spPr>
          <a:xfrm>
            <a:off x="4114800" y="2097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5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B0C5D5-9D20-A54F-BE54-B8DA029AB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message blocks are processed one at a time</a:t>
                </a:r>
              </a:p>
              <a:p>
                <a:endParaRPr lang="en-US" dirty="0"/>
              </a:p>
              <a:p>
                <a:r>
                  <a:rPr lang="en-US" dirty="0"/>
                  <a:t>Start with a fix initial hash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Sequentially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SHA-256 </a:t>
                </a:r>
                <a:r>
                  <a:rPr lang="en-US" i="1" dirty="0"/>
                  <a:t>compression function</a:t>
                </a:r>
                <a:r>
                  <a:rPr lang="en-US" b="1" i="1" dirty="0"/>
                  <a:t> </a:t>
                </a:r>
                <a:r>
                  <a:rPr lang="en-US" dirty="0"/>
                  <a:t>and + means mod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en-US" dirty="0"/>
                  <a:t> addition.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the hash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B0C5D5-9D20-A54F-BE54-B8DA029AB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F7E1E7-0ABB-2140-A159-E8EDC82C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SHA-256 Algorithm</a:t>
            </a:r>
          </a:p>
        </p:txBody>
      </p:sp>
    </p:spTree>
    <p:extLst>
      <p:ext uri="{BB962C8B-B14F-4D97-AF65-F5344CB8AC3E}">
        <p14:creationId xmlns:p14="http://schemas.microsoft.com/office/powerpoint/2010/main" val="268635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4EBAFB-80DF-454B-9425-413F45F4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SHA-256 Algorithm 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FE0D97A-020E-E64D-AB96-91D7472E26B2}"/>
              </a:ext>
            </a:extLst>
          </p:cNvPr>
          <p:cNvSpPr/>
          <p:nvPr/>
        </p:nvSpPr>
        <p:spPr>
          <a:xfrm>
            <a:off x="152400" y="2952750"/>
            <a:ext cx="2209800" cy="1143000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256 bit Initialization Vector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C7CC68-2550-F548-8D05-EE95E672E207}"/>
              </a:ext>
            </a:extLst>
          </p:cNvPr>
          <p:cNvSpPr/>
          <p:nvPr/>
        </p:nvSpPr>
        <p:spPr>
          <a:xfrm>
            <a:off x="3124200" y="2800350"/>
            <a:ext cx="8382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43797F-15D2-A244-A6F2-3733BF9EC22B}"/>
              </a:ext>
            </a:extLst>
          </p:cNvPr>
          <p:cNvSpPr/>
          <p:nvPr/>
        </p:nvSpPr>
        <p:spPr>
          <a:xfrm>
            <a:off x="4724400" y="2800350"/>
            <a:ext cx="74676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C1A69-88EA-8049-A43F-07BAB2D4C862}"/>
              </a:ext>
            </a:extLst>
          </p:cNvPr>
          <p:cNvSpPr/>
          <p:nvPr/>
        </p:nvSpPr>
        <p:spPr>
          <a:xfrm>
            <a:off x="7086600" y="2800350"/>
            <a:ext cx="7620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D0E8C9-6A82-0348-92B7-966E9178AB42}"/>
              </a:ext>
            </a:extLst>
          </p:cNvPr>
          <p:cNvSpPr/>
          <p:nvPr/>
        </p:nvSpPr>
        <p:spPr>
          <a:xfrm>
            <a:off x="3009900" y="1276350"/>
            <a:ext cx="1066800" cy="94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</a:t>
            </a:r>
            <a:r>
              <a:rPr lang="en-US" sz="3600" b="1" baseline="30000" dirty="0"/>
              <a:t>(0)</a:t>
            </a:r>
            <a:endParaRPr lang="en-US" sz="36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844334-8146-7A40-9DC4-B2F6909E3ED8}"/>
              </a:ext>
            </a:extLst>
          </p:cNvPr>
          <p:cNvSpPr/>
          <p:nvPr/>
        </p:nvSpPr>
        <p:spPr>
          <a:xfrm>
            <a:off x="4564380" y="1276350"/>
            <a:ext cx="1066800" cy="94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</a:t>
            </a:r>
            <a:r>
              <a:rPr lang="en-US" sz="3600" b="1" baseline="30000" dirty="0"/>
              <a:t>(1)</a:t>
            </a:r>
            <a:endParaRPr lang="en-US" sz="36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85CE3B-0640-D446-9A85-E61E07E62E54}"/>
              </a:ext>
            </a:extLst>
          </p:cNvPr>
          <p:cNvSpPr/>
          <p:nvPr/>
        </p:nvSpPr>
        <p:spPr>
          <a:xfrm>
            <a:off x="6934200" y="1276730"/>
            <a:ext cx="1066800" cy="9414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</a:t>
            </a:r>
            <a:r>
              <a:rPr lang="en-US" sz="3600" b="1" baseline="30000" dirty="0"/>
              <a:t>(N)</a:t>
            </a:r>
            <a:endParaRPr lang="en-US" sz="36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7B06E1-A63B-FB4E-9CE1-6D7BE1272F43}"/>
              </a:ext>
            </a:extLst>
          </p:cNvPr>
          <p:cNvCxnSpPr>
            <a:stCxn id="4" idx="0"/>
            <a:endCxn id="5" idx="1"/>
          </p:cNvCxnSpPr>
          <p:nvPr/>
        </p:nvCxnSpPr>
        <p:spPr>
          <a:xfrm>
            <a:off x="2362200" y="3524250"/>
            <a:ext cx="76200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7F2512-71A3-EF49-BD48-3FBD7D5794D4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3543300" y="2217800"/>
            <a:ext cx="0" cy="58255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4C9EFE-8D63-DE4B-81F6-8C041FDF4C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962400" y="3524250"/>
            <a:ext cx="76200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B7225-487F-6847-9840-AF2875881500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5097780" y="2217800"/>
            <a:ext cx="0" cy="58255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4A6C49-D7CC-C141-A974-75630FCA9D8E}"/>
              </a:ext>
            </a:extLst>
          </p:cNvPr>
          <p:cNvCxnSpPr>
            <a:stCxn id="6" idx="3"/>
          </p:cNvCxnSpPr>
          <p:nvPr/>
        </p:nvCxnSpPr>
        <p:spPr>
          <a:xfrm>
            <a:off x="5471160" y="3524250"/>
            <a:ext cx="47244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90FF1-1DBF-AE47-9DFE-4D2C281F258D}"/>
              </a:ext>
            </a:extLst>
          </p:cNvPr>
          <p:cNvCxnSpPr>
            <a:endCxn id="7" idx="1"/>
          </p:cNvCxnSpPr>
          <p:nvPr/>
        </p:nvCxnSpPr>
        <p:spPr>
          <a:xfrm>
            <a:off x="6629400" y="3524250"/>
            <a:ext cx="45720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390DD7-DCD1-7B4A-A667-39B86415FE51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7467600" y="2218180"/>
            <a:ext cx="0" cy="58217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E3FFF65-F68B-7B42-ABDE-117537B47475}"/>
              </a:ext>
            </a:extLst>
          </p:cNvPr>
          <p:cNvSpPr/>
          <p:nvPr/>
        </p:nvSpPr>
        <p:spPr>
          <a:xfrm>
            <a:off x="7848600" y="3390900"/>
            <a:ext cx="10668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F8185D-EEB0-144C-8FDD-F58F55443265}"/>
              </a:ext>
            </a:extLst>
          </p:cNvPr>
          <p:cNvCxnSpPr/>
          <p:nvPr/>
        </p:nvCxnSpPr>
        <p:spPr>
          <a:xfrm>
            <a:off x="6019800" y="3524250"/>
            <a:ext cx="6096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0913B1-7B5C-5041-8245-BBCCC51287F8}"/>
              </a:ext>
            </a:extLst>
          </p:cNvPr>
          <p:cNvSpPr txBox="1"/>
          <p:nvPr/>
        </p:nvSpPr>
        <p:spPr>
          <a:xfrm>
            <a:off x="7802880" y="2571333"/>
            <a:ext cx="134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Message Digest</a:t>
            </a:r>
          </a:p>
        </p:txBody>
      </p:sp>
    </p:spTree>
    <p:extLst>
      <p:ext uri="{BB962C8B-B14F-4D97-AF65-F5344CB8AC3E}">
        <p14:creationId xmlns:p14="http://schemas.microsoft.com/office/powerpoint/2010/main" val="1922379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C6EE41-78C8-2A49-9A03-29D32560D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Cryptographic Hash Pointer</a:t>
            </a:r>
            <a:r>
              <a:rPr lang="en-US" dirty="0"/>
              <a:t> is a pointer to a location where</a:t>
            </a:r>
          </a:p>
          <a:p>
            <a:pPr lvl="1"/>
            <a:r>
              <a:rPr lang="en-US" dirty="0"/>
              <a:t>some information is stored </a:t>
            </a:r>
          </a:p>
          <a:p>
            <a:pPr lvl="1"/>
            <a:r>
              <a:rPr lang="en-US" dirty="0"/>
              <a:t>Hash of the information is stored </a:t>
            </a:r>
          </a:p>
          <a:p>
            <a:pPr lvl="1"/>
            <a:endParaRPr lang="en-US" dirty="0"/>
          </a:p>
          <a:p>
            <a:r>
              <a:rPr lang="en-US" dirty="0"/>
              <a:t>With the hash pointer, we can </a:t>
            </a:r>
          </a:p>
          <a:p>
            <a:pPr lvl="1"/>
            <a:r>
              <a:rPr lang="en-US" dirty="0"/>
              <a:t>Retrieve the information</a:t>
            </a:r>
          </a:p>
          <a:p>
            <a:pPr lvl="1"/>
            <a:r>
              <a:rPr lang="en-US" dirty="0"/>
              <a:t>Check that the information has not been modified (by computing the message digest and then matching the digest with the stored hash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90421-37B8-6440-BDA4-6C34D248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Pointer</a:t>
            </a:r>
          </a:p>
        </p:txBody>
      </p:sp>
    </p:spTree>
    <p:extLst>
      <p:ext uri="{BB962C8B-B14F-4D97-AF65-F5344CB8AC3E}">
        <p14:creationId xmlns:p14="http://schemas.microsoft.com/office/powerpoint/2010/main" val="197475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FEF967-24E1-6748-B75F-A039341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Pointer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828A8-C613-2C4F-B6AE-16BD28C0227A}"/>
              </a:ext>
            </a:extLst>
          </p:cNvPr>
          <p:cNvSpPr/>
          <p:nvPr/>
        </p:nvSpPr>
        <p:spPr>
          <a:xfrm>
            <a:off x="1447800" y="1733550"/>
            <a:ext cx="2590800" cy="2133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7B599-4F24-4949-985F-318140548BC7}"/>
              </a:ext>
            </a:extLst>
          </p:cNvPr>
          <p:cNvSpPr/>
          <p:nvPr/>
        </p:nvSpPr>
        <p:spPr>
          <a:xfrm>
            <a:off x="5867400" y="842390"/>
            <a:ext cx="17526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H(DATA)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99020C8-ABF3-3B42-9F45-67988A85567B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5400000">
            <a:off x="4755070" y="811720"/>
            <a:ext cx="1272160" cy="2705100"/>
          </a:xfrm>
          <a:prstGeom prst="bentConnector2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C12204-12A8-BA4F-A5F6-A146D66631FD}"/>
              </a:ext>
            </a:extLst>
          </p:cNvPr>
          <p:cNvSpPr txBox="1"/>
          <p:nvPr/>
        </p:nvSpPr>
        <p:spPr>
          <a:xfrm>
            <a:off x="4899288" y="2872084"/>
            <a:ext cx="181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Hash Pointer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8D28F-7E59-234A-BBA3-E4D543159B22}"/>
              </a:ext>
            </a:extLst>
          </p:cNvPr>
          <p:cNvSpPr txBox="1"/>
          <p:nvPr/>
        </p:nvSpPr>
        <p:spPr>
          <a:xfrm>
            <a:off x="1981200" y="4072510"/>
            <a:ext cx="694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Reference: Coursera course on </a:t>
            </a:r>
            <a:r>
              <a:rPr lang="en-IN" b="1" dirty="0"/>
              <a:t>Bitcoin and Cryptocurrency Technologies</a:t>
            </a:r>
          </a:p>
        </p:txBody>
      </p:sp>
    </p:spTree>
    <p:extLst>
      <p:ext uri="{BB962C8B-B14F-4D97-AF65-F5344CB8AC3E}">
        <p14:creationId xmlns:p14="http://schemas.microsoft.com/office/powerpoint/2010/main" val="165330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F26247B-164C-CC4A-900D-D1A813C95538}"/>
              </a:ext>
            </a:extLst>
          </p:cNvPr>
          <p:cNvSpPr/>
          <p:nvPr/>
        </p:nvSpPr>
        <p:spPr>
          <a:xfrm>
            <a:off x="6800850" y="1123950"/>
            <a:ext cx="1828800" cy="2743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54BAE-2D1B-5B4B-9FF6-8C6041F339A5}"/>
              </a:ext>
            </a:extLst>
          </p:cNvPr>
          <p:cNvSpPr/>
          <p:nvPr/>
        </p:nvSpPr>
        <p:spPr>
          <a:xfrm>
            <a:off x="3486150" y="1154430"/>
            <a:ext cx="1828800" cy="2743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66B5AD-47F6-C74B-9D20-97AD1726B08D}"/>
              </a:ext>
            </a:extLst>
          </p:cNvPr>
          <p:cNvSpPr/>
          <p:nvPr/>
        </p:nvSpPr>
        <p:spPr>
          <a:xfrm>
            <a:off x="152400" y="1123950"/>
            <a:ext cx="1828800" cy="2743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E01E3-082D-214B-8353-C84BDE2B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Tampering from Hash Pointers - </a:t>
            </a:r>
            <a:r>
              <a:rPr lang="en-US" dirty="0" err="1"/>
              <a:t>Hashchain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0ACB31-ED4B-8041-9E6B-E3066E1AECE3}"/>
              </a:ext>
            </a:extLst>
          </p:cNvPr>
          <p:cNvSpPr/>
          <p:nvPr/>
        </p:nvSpPr>
        <p:spPr>
          <a:xfrm>
            <a:off x="304800" y="1962150"/>
            <a:ext cx="1524000" cy="1752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</a:t>
            </a:r>
            <a:r>
              <a:rPr lang="en-US" sz="3600" b="1" baseline="30000" dirty="0"/>
              <a:t>(</a:t>
            </a:r>
            <a:r>
              <a:rPr lang="en-US" sz="3600" b="1" baseline="30000" dirty="0" err="1"/>
              <a:t>i</a:t>
            </a:r>
            <a:r>
              <a:rPr lang="en-US" sz="3600" b="1" baseline="30000" dirty="0"/>
              <a:t>)</a:t>
            </a:r>
            <a:endParaRPr lang="en-US" sz="3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0DD4A-D140-7142-9CFB-B16B32B1EDAB}"/>
              </a:ext>
            </a:extLst>
          </p:cNvPr>
          <p:cNvSpPr/>
          <p:nvPr/>
        </p:nvSpPr>
        <p:spPr>
          <a:xfrm>
            <a:off x="304800" y="1276350"/>
            <a:ext cx="15240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H(D</a:t>
            </a:r>
            <a:r>
              <a:rPr lang="en-US" sz="3200" b="1" baseline="30000" dirty="0"/>
              <a:t>(i-1)</a:t>
            </a:r>
            <a:r>
              <a:rPr lang="en-US" sz="3200" b="1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A70D2D-2008-1A4D-9AA6-A1805A8D6A4B}"/>
              </a:ext>
            </a:extLst>
          </p:cNvPr>
          <p:cNvSpPr/>
          <p:nvPr/>
        </p:nvSpPr>
        <p:spPr>
          <a:xfrm>
            <a:off x="3619500" y="1958340"/>
            <a:ext cx="1524000" cy="1752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</a:t>
            </a:r>
            <a:r>
              <a:rPr lang="en-US" sz="3600" b="1" baseline="30000" dirty="0"/>
              <a:t>(i+1)</a:t>
            </a:r>
            <a:endParaRPr lang="en-US" sz="3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9BA82B-89AA-6849-B2E8-99A39B11E4E5}"/>
              </a:ext>
            </a:extLst>
          </p:cNvPr>
          <p:cNvSpPr/>
          <p:nvPr/>
        </p:nvSpPr>
        <p:spPr>
          <a:xfrm>
            <a:off x="3619500" y="1272540"/>
            <a:ext cx="15240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H(D</a:t>
            </a:r>
            <a:r>
              <a:rPr lang="en-US" sz="3200" b="1" baseline="30000" dirty="0"/>
              <a:t>(</a:t>
            </a:r>
            <a:r>
              <a:rPr lang="en-US" sz="3200" b="1" baseline="30000" dirty="0" err="1"/>
              <a:t>i</a:t>
            </a:r>
            <a:r>
              <a:rPr lang="en-US" sz="3200" b="1" baseline="30000" dirty="0"/>
              <a:t>)</a:t>
            </a:r>
            <a:r>
              <a:rPr lang="en-US" sz="3200" b="1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B70C6-2271-6241-9431-425B774A9DA3}"/>
              </a:ext>
            </a:extLst>
          </p:cNvPr>
          <p:cNvSpPr/>
          <p:nvPr/>
        </p:nvSpPr>
        <p:spPr>
          <a:xfrm>
            <a:off x="6934200" y="1962150"/>
            <a:ext cx="1524000" cy="1752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</a:t>
            </a:r>
            <a:r>
              <a:rPr lang="en-US" sz="3600" b="1" baseline="30000" dirty="0"/>
              <a:t>(i+2)</a:t>
            </a:r>
            <a:endParaRPr lang="en-US" sz="36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33DAAB-EF33-3F4E-AF85-C8685187B150}"/>
              </a:ext>
            </a:extLst>
          </p:cNvPr>
          <p:cNvSpPr/>
          <p:nvPr/>
        </p:nvSpPr>
        <p:spPr>
          <a:xfrm>
            <a:off x="6934200" y="1276350"/>
            <a:ext cx="15240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H(D</a:t>
            </a:r>
            <a:r>
              <a:rPr lang="en-US" sz="3200" b="1" baseline="30000" dirty="0"/>
              <a:t>(i+1)</a:t>
            </a:r>
            <a:r>
              <a:rPr lang="en-US" sz="3200" b="1" dirty="0"/>
              <a:t>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0F89F64-8263-0745-97DE-994242A8518F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rot="10800000" flipV="1">
            <a:off x="5314950" y="1619250"/>
            <a:ext cx="1619250" cy="906780"/>
          </a:xfrm>
          <a:prstGeom prst="bentConnector3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6C391F5-D646-F845-BD56-2152A598B8D4}"/>
              </a:ext>
            </a:extLst>
          </p:cNvPr>
          <p:cNvCxnSpPr>
            <a:cxnSpLocks/>
            <a:stCxn id="7" idx="1"/>
            <a:endCxn id="14" idx="3"/>
          </p:cNvCxnSpPr>
          <p:nvPr/>
        </p:nvCxnSpPr>
        <p:spPr>
          <a:xfrm rot="10800000" flipV="1">
            <a:off x="1981200" y="1615440"/>
            <a:ext cx="1638300" cy="880110"/>
          </a:xfrm>
          <a:prstGeom prst="bentConnector3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45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D10C-D9EE-9544-96B3-44CC99F1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09950"/>
            <a:ext cx="8193087" cy="91440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 crypto primitives -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FD0D3-E3B4-9549-8361-B87A13D4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0C018-631C-6E4D-8823-E39F6241C8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21" b="15094"/>
          <a:stretch/>
        </p:blipFill>
        <p:spPr>
          <a:xfrm>
            <a:off x="152400" y="333880"/>
            <a:ext cx="5744898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382246-37FC-9648-8175-9C580F0EF757}"/>
              </a:ext>
            </a:extLst>
          </p:cNvPr>
          <p:cNvSpPr txBox="1"/>
          <p:nvPr/>
        </p:nvSpPr>
        <p:spPr>
          <a:xfrm>
            <a:off x="4495800" y="34912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Image courtesy: </a:t>
            </a:r>
            <a:r>
              <a:rPr lang="en-US" sz="1400" b="1" dirty="0">
                <a:hlinkClick r:id="rId3"/>
              </a:rPr>
              <a:t>http://beetfusion.com/</a:t>
            </a:r>
            <a:r>
              <a:rPr lang="en-US" sz="14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3606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31A8F-F9C1-1A47-9F97-E3BAC6AA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Merkle</a:t>
            </a:r>
            <a:r>
              <a:rPr lang="en-US" dirty="0"/>
              <a:t> Tree – Organization of Hash Pointers in a Tree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39033C-E2C1-FE4E-B057-80274D3EE4FA}"/>
              </a:ext>
            </a:extLst>
          </p:cNvPr>
          <p:cNvSpPr/>
          <p:nvPr/>
        </p:nvSpPr>
        <p:spPr>
          <a:xfrm>
            <a:off x="3392323" y="773634"/>
            <a:ext cx="2061327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Root Hash</a:t>
            </a:r>
          </a:p>
          <a:p>
            <a:pPr algn="ctr"/>
            <a:r>
              <a:rPr lang="en-US" sz="1600" b="1" dirty="0" err="1"/>
              <a:t>H</a:t>
            </a:r>
            <a:r>
              <a:rPr lang="en-US" sz="1600" b="1" baseline="-25000" dirty="0" err="1"/>
              <a:t>root</a:t>
            </a:r>
            <a:r>
              <a:rPr lang="en-US" sz="1600" b="1" dirty="0"/>
              <a:t>=Hash(H</a:t>
            </a:r>
            <a:r>
              <a:rPr lang="en-US" sz="1600" b="1" baseline="-25000" dirty="0"/>
              <a:t>0</a:t>
            </a:r>
            <a:r>
              <a:rPr lang="en-US" sz="1600" b="1" dirty="0"/>
              <a:t>+H</a:t>
            </a:r>
            <a:r>
              <a:rPr lang="en-US" sz="1600" b="1" baseline="-25000" dirty="0"/>
              <a:t>1</a:t>
            </a:r>
            <a:r>
              <a:rPr lang="en-US" sz="1600" b="1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E8C97-B70C-F941-9845-E838632DF001}"/>
              </a:ext>
            </a:extLst>
          </p:cNvPr>
          <p:cNvSpPr/>
          <p:nvPr/>
        </p:nvSpPr>
        <p:spPr>
          <a:xfrm>
            <a:off x="2133600" y="1885950"/>
            <a:ext cx="1728988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1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0</a:t>
            </a:r>
            <a:r>
              <a:rPr lang="en-US" sz="1600" b="1" dirty="0"/>
              <a:t>= Hash(H</a:t>
            </a:r>
            <a:r>
              <a:rPr lang="en-US" sz="1600" b="1" baseline="-25000" dirty="0"/>
              <a:t>00</a:t>
            </a:r>
            <a:r>
              <a:rPr lang="en-US" sz="1600" b="1" dirty="0"/>
              <a:t>+H</a:t>
            </a:r>
            <a:r>
              <a:rPr lang="en-US" sz="1600" b="1" baseline="-25000" dirty="0"/>
              <a:t>01</a:t>
            </a:r>
            <a:r>
              <a:rPr lang="en-US" sz="1600" b="1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AFE3A-C2E6-F64C-B8F3-3D8044507807}"/>
              </a:ext>
            </a:extLst>
          </p:cNvPr>
          <p:cNvSpPr/>
          <p:nvPr/>
        </p:nvSpPr>
        <p:spPr>
          <a:xfrm>
            <a:off x="5000143" y="1825144"/>
            <a:ext cx="1977508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1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1</a:t>
            </a:r>
            <a:r>
              <a:rPr lang="en-US" sz="1600" b="1" dirty="0"/>
              <a:t>=Hash(H</a:t>
            </a:r>
            <a:r>
              <a:rPr lang="en-US" sz="1600" b="1" baseline="-25000" dirty="0"/>
              <a:t>10</a:t>
            </a:r>
            <a:r>
              <a:rPr lang="en-US" sz="1600" b="1" dirty="0"/>
              <a:t>+H</a:t>
            </a:r>
            <a:r>
              <a:rPr lang="en-US" sz="1600" b="1" baseline="-25000" dirty="0"/>
              <a:t>11</a:t>
            </a:r>
            <a:r>
              <a:rPr lang="en-US" sz="1600" b="1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7992B2-E551-A54C-ADC2-EC297E6EF981}"/>
              </a:ext>
            </a:extLst>
          </p:cNvPr>
          <p:cNvSpPr/>
          <p:nvPr/>
        </p:nvSpPr>
        <p:spPr>
          <a:xfrm>
            <a:off x="1605551" y="3000868"/>
            <a:ext cx="12954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2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00</a:t>
            </a:r>
            <a:r>
              <a:rPr lang="en-US" sz="1600" b="1" dirty="0"/>
              <a:t>=Hash(T</a:t>
            </a:r>
            <a:r>
              <a:rPr lang="en-US" sz="1600" b="1" baseline="-25000" dirty="0"/>
              <a:t>1</a:t>
            </a:r>
            <a:r>
              <a:rPr lang="en-US" sz="1600" b="1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274712-19DA-3346-A092-FC0B55399DD3}"/>
              </a:ext>
            </a:extLst>
          </p:cNvPr>
          <p:cNvSpPr/>
          <p:nvPr/>
        </p:nvSpPr>
        <p:spPr>
          <a:xfrm>
            <a:off x="3096893" y="2969705"/>
            <a:ext cx="12954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2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01</a:t>
            </a:r>
            <a:r>
              <a:rPr lang="en-US" sz="1600" b="1" dirty="0"/>
              <a:t>=Hash(T</a:t>
            </a:r>
            <a:r>
              <a:rPr lang="en-US" sz="1600" b="1" baseline="-25000" dirty="0"/>
              <a:t>2</a:t>
            </a:r>
            <a:r>
              <a:rPr lang="en-US" sz="1600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1F403-29C1-1048-9ED8-CB9B93B5E816}"/>
              </a:ext>
            </a:extLst>
          </p:cNvPr>
          <p:cNvSpPr/>
          <p:nvPr/>
        </p:nvSpPr>
        <p:spPr>
          <a:xfrm>
            <a:off x="4635666" y="2952660"/>
            <a:ext cx="12954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2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10</a:t>
            </a:r>
            <a:r>
              <a:rPr lang="en-US" sz="1600" b="1" dirty="0"/>
              <a:t>=Hash(T</a:t>
            </a:r>
            <a:r>
              <a:rPr lang="en-US" sz="1600" b="1" baseline="-25000" dirty="0"/>
              <a:t>3</a:t>
            </a:r>
            <a:r>
              <a:rPr lang="en-US" sz="1600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AF2D8-6FF6-0D4B-9EA6-2EB7C011CBC4}"/>
              </a:ext>
            </a:extLst>
          </p:cNvPr>
          <p:cNvSpPr/>
          <p:nvPr/>
        </p:nvSpPr>
        <p:spPr>
          <a:xfrm>
            <a:off x="6129342" y="2924279"/>
            <a:ext cx="12954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</a:t>
            </a:r>
            <a:r>
              <a:rPr lang="en-US" sz="1600" b="1" baseline="-25000" dirty="0"/>
              <a:t>2</a:t>
            </a:r>
            <a:r>
              <a:rPr lang="en-US" sz="1600" b="1" dirty="0"/>
              <a:t> Hash</a:t>
            </a:r>
          </a:p>
          <a:p>
            <a:pPr algn="ctr"/>
            <a:r>
              <a:rPr lang="en-US" sz="1600" b="1" dirty="0"/>
              <a:t>H</a:t>
            </a:r>
            <a:r>
              <a:rPr lang="en-US" sz="1600" b="1" baseline="-25000" dirty="0"/>
              <a:t>11</a:t>
            </a:r>
            <a:r>
              <a:rPr lang="en-US" sz="1600" b="1" dirty="0"/>
              <a:t>=Hash(T</a:t>
            </a:r>
            <a:r>
              <a:rPr lang="en-US" sz="1600" b="1" baseline="-25000" dirty="0"/>
              <a:t>4</a:t>
            </a:r>
            <a:r>
              <a:rPr lang="en-US" sz="16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4E8BE-CDFF-694F-A790-A9065115AE49}"/>
              </a:ext>
            </a:extLst>
          </p:cNvPr>
          <p:cNvSpPr txBox="1"/>
          <p:nvPr/>
        </p:nvSpPr>
        <p:spPr>
          <a:xfrm>
            <a:off x="1559231" y="3780421"/>
            <a:ext cx="533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baseline="-25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311D0-154F-544A-BA12-B9DFA63F1F39}"/>
              </a:ext>
            </a:extLst>
          </p:cNvPr>
          <p:cNvSpPr txBox="1"/>
          <p:nvPr/>
        </p:nvSpPr>
        <p:spPr>
          <a:xfrm>
            <a:off x="3076000" y="3738220"/>
            <a:ext cx="533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B24C8-56A1-534D-B44C-FF8A5E2CAFC5}"/>
              </a:ext>
            </a:extLst>
          </p:cNvPr>
          <p:cNvSpPr txBox="1"/>
          <p:nvPr/>
        </p:nvSpPr>
        <p:spPr>
          <a:xfrm>
            <a:off x="4623175" y="3738220"/>
            <a:ext cx="533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baseline="-250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C1328-121A-A74B-B79A-5FED27962DE8}"/>
              </a:ext>
            </a:extLst>
          </p:cNvPr>
          <p:cNvSpPr txBox="1"/>
          <p:nvPr/>
        </p:nvSpPr>
        <p:spPr>
          <a:xfrm>
            <a:off x="6210929" y="3738220"/>
            <a:ext cx="533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baseline="-25000" dirty="0"/>
              <a:t>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436EB8-4E3F-164A-A26B-C3374434B6D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998094" y="1471770"/>
            <a:ext cx="864494" cy="41418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8ACF42-C841-814D-9570-DC8A4F1B4DC6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148851" y="1459434"/>
            <a:ext cx="840046" cy="36571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84619B-B09D-584A-80A2-33F0D8C9865B}"/>
              </a:ext>
            </a:extLst>
          </p:cNvPr>
          <p:cNvCxnSpPr>
            <a:stCxn id="7" idx="0"/>
          </p:cNvCxnSpPr>
          <p:nvPr/>
        </p:nvCxnSpPr>
        <p:spPr>
          <a:xfrm flipV="1">
            <a:off x="2253251" y="2586628"/>
            <a:ext cx="326059" cy="41424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0CF0B-9133-D14D-8384-7D5BCFBE7536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3392324" y="2571047"/>
            <a:ext cx="352269" cy="39865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A68DE2-8884-2E41-A995-1C5A6435F888}"/>
              </a:ext>
            </a:extLst>
          </p:cNvPr>
          <p:cNvCxnSpPr>
            <a:stCxn id="9" idx="0"/>
          </p:cNvCxnSpPr>
          <p:nvPr/>
        </p:nvCxnSpPr>
        <p:spPr>
          <a:xfrm flipV="1">
            <a:off x="5283366" y="2510944"/>
            <a:ext cx="474041" cy="44171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126810-FA89-0740-8B2E-5021CB0B4A07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317901" y="2496754"/>
            <a:ext cx="459141" cy="42752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D3CC8D1-7779-0540-851D-AD3017DC8D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6466" y="3691333"/>
            <a:ext cx="742950" cy="742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89AA1F-F4D5-014F-8CE5-E80B444D5A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705" y="3708699"/>
            <a:ext cx="742950" cy="742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161361-369D-2446-B3F1-2AE4791EAE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199" y="3686668"/>
            <a:ext cx="742950" cy="7429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A8B306-09F7-8648-8D52-E080202ABB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636" y="3708699"/>
            <a:ext cx="742950" cy="742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D0E087-A87B-DC4C-8FBF-86925B7FAE0D}"/>
              </a:ext>
            </a:extLst>
          </p:cNvPr>
          <p:cNvSpPr txBox="1"/>
          <p:nvPr/>
        </p:nvSpPr>
        <p:spPr>
          <a:xfrm>
            <a:off x="5999811" y="931868"/>
            <a:ext cx="137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Merkle</a:t>
            </a:r>
            <a:r>
              <a:rPr lang="en-US" b="1" dirty="0"/>
              <a:t> Root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6A4BB6-68CD-574A-B9DD-C539B793CCA4}"/>
              </a:ext>
            </a:extLst>
          </p:cNvPr>
          <p:cNvCxnSpPr>
            <a:stCxn id="25" idx="1"/>
            <a:endCxn id="4" idx="3"/>
          </p:cNvCxnSpPr>
          <p:nvPr/>
        </p:nvCxnSpPr>
        <p:spPr>
          <a:xfrm flipH="1">
            <a:off x="5453650" y="1116534"/>
            <a:ext cx="54616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8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886992-D7F3-0E4D-AEBF-7C945F1F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as a </a:t>
            </a:r>
            <a:r>
              <a:rPr lang="en-US" dirty="0" err="1"/>
              <a:t>Hashchain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2A40E4-F982-3048-8CD6-CD7558201265}"/>
              </a:ext>
            </a:extLst>
          </p:cNvPr>
          <p:cNvSpPr/>
          <p:nvPr/>
        </p:nvSpPr>
        <p:spPr>
          <a:xfrm>
            <a:off x="0" y="1382745"/>
            <a:ext cx="25146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1ABB4-FB43-784D-9ADA-8426D40614EC}"/>
              </a:ext>
            </a:extLst>
          </p:cNvPr>
          <p:cNvSpPr txBox="1"/>
          <p:nvPr/>
        </p:nvSpPr>
        <p:spPr>
          <a:xfrm>
            <a:off x="0" y="1467088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Block 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E0B9C-1530-3348-9209-702FFC744A05}"/>
              </a:ext>
            </a:extLst>
          </p:cNvPr>
          <p:cNvSpPr/>
          <p:nvPr/>
        </p:nvSpPr>
        <p:spPr>
          <a:xfrm>
            <a:off x="152400" y="2285477"/>
            <a:ext cx="1066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Previous Hash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728F1-16D9-9A45-A5FF-59699DA8E865}"/>
              </a:ext>
            </a:extLst>
          </p:cNvPr>
          <p:cNvSpPr/>
          <p:nvPr/>
        </p:nvSpPr>
        <p:spPr>
          <a:xfrm>
            <a:off x="1386840" y="2285477"/>
            <a:ext cx="10668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0BDE94-642D-4849-BE58-674F53E4387F}"/>
              </a:ext>
            </a:extLst>
          </p:cNvPr>
          <p:cNvSpPr/>
          <p:nvPr/>
        </p:nvSpPr>
        <p:spPr>
          <a:xfrm>
            <a:off x="152400" y="3190471"/>
            <a:ext cx="10668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Merkle</a:t>
            </a:r>
            <a:r>
              <a:rPr lang="en-US" b="1" dirty="0"/>
              <a:t> Root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87CECF-BE6F-7D4D-8AD8-5A052E34368F}"/>
              </a:ext>
            </a:extLst>
          </p:cNvPr>
          <p:cNvSpPr/>
          <p:nvPr/>
        </p:nvSpPr>
        <p:spPr>
          <a:xfrm>
            <a:off x="1371600" y="3185768"/>
            <a:ext cx="10668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Hash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37F13F-0E9E-444A-8AA1-173B27D89620}"/>
              </a:ext>
            </a:extLst>
          </p:cNvPr>
          <p:cNvSpPr/>
          <p:nvPr/>
        </p:nvSpPr>
        <p:spPr>
          <a:xfrm>
            <a:off x="3402041" y="1382745"/>
            <a:ext cx="25146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C8AFA-6FD5-FA43-9AEC-C549451B8210}"/>
              </a:ext>
            </a:extLst>
          </p:cNvPr>
          <p:cNvSpPr txBox="1"/>
          <p:nvPr/>
        </p:nvSpPr>
        <p:spPr>
          <a:xfrm>
            <a:off x="3402041" y="1467088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Block Header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088979-B5D7-C049-B9F2-25F8FAD7D066}"/>
              </a:ext>
            </a:extLst>
          </p:cNvPr>
          <p:cNvSpPr/>
          <p:nvPr/>
        </p:nvSpPr>
        <p:spPr>
          <a:xfrm>
            <a:off x="3554441" y="2285477"/>
            <a:ext cx="1066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Previous Hash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5F0C5C-AB64-384F-BADB-9F0FF40DF558}"/>
              </a:ext>
            </a:extLst>
          </p:cNvPr>
          <p:cNvSpPr/>
          <p:nvPr/>
        </p:nvSpPr>
        <p:spPr>
          <a:xfrm>
            <a:off x="4788881" y="2285477"/>
            <a:ext cx="10668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949AC-22DA-0743-8C03-CEF1889B02C7}"/>
              </a:ext>
            </a:extLst>
          </p:cNvPr>
          <p:cNvSpPr/>
          <p:nvPr/>
        </p:nvSpPr>
        <p:spPr>
          <a:xfrm>
            <a:off x="3554441" y="3190471"/>
            <a:ext cx="10668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Merkle</a:t>
            </a:r>
            <a:r>
              <a:rPr lang="en-US" b="1" dirty="0"/>
              <a:t> Root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B90B7-BFBE-6145-A38F-2439856273D6}"/>
              </a:ext>
            </a:extLst>
          </p:cNvPr>
          <p:cNvSpPr/>
          <p:nvPr/>
        </p:nvSpPr>
        <p:spPr>
          <a:xfrm>
            <a:off x="4773641" y="3185768"/>
            <a:ext cx="10668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Hash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C5CE0-4DC4-0B40-9BC4-786E0AD6E3FD}"/>
              </a:ext>
            </a:extLst>
          </p:cNvPr>
          <p:cNvSpPr/>
          <p:nvPr/>
        </p:nvSpPr>
        <p:spPr>
          <a:xfrm>
            <a:off x="6602441" y="1382745"/>
            <a:ext cx="25146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F23DD-83A4-2B41-9754-04B68101C5BB}"/>
              </a:ext>
            </a:extLst>
          </p:cNvPr>
          <p:cNvSpPr txBox="1"/>
          <p:nvPr/>
        </p:nvSpPr>
        <p:spPr>
          <a:xfrm>
            <a:off x="6602441" y="1467088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Block Header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0FD9A2-1F58-4A49-AC50-677B2A00F252}"/>
              </a:ext>
            </a:extLst>
          </p:cNvPr>
          <p:cNvSpPr/>
          <p:nvPr/>
        </p:nvSpPr>
        <p:spPr>
          <a:xfrm>
            <a:off x="6754841" y="2285477"/>
            <a:ext cx="1066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Previous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2897C8-D4D8-4F4B-ACAC-85C0FCA5D84C}"/>
              </a:ext>
            </a:extLst>
          </p:cNvPr>
          <p:cNvSpPr/>
          <p:nvPr/>
        </p:nvSpPr>
        <p:spPr>
          <a:xfrm>
            <a:off x="7989281" y="2285477"/>
            <a:ext cx="10668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BE6400-FB8F-A047-AB00-FA1F5EDF23B5}"/>
              </a:ext>
            </a:extLst>
          </p:cNvPr>
          <p:cNvSpPr/>
          <p:nvPr/>
        </p:nvSpPr>
        <p:spPr>
          <a:xfrm>
            <a:off x="6754841" y="3190471"/>
            <a:ext cx="10668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Merkle</a:t>
            </a:r>
            <a:r>
              <a:rPr lang="en-US" b="1" dirty="0"/>
              <a:t> Root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F9C693-2A3D-F54F-94C1-F0306C2223E0}"/>
              </a:ext>
            </a:extLst>
          </p:cNvPr>
          <p:cNvSpPr/>
          <p:nvPr/>
        </p:nvSpPr>
        <p:spPr>
          <a:xfrm>
            <a:off x="7974041" y="3185768"/>
            <a:ext cx="10668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Hash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5E1C169-4812-294B-B9DE-E39A9558A7A4}"/>
              </a:ext>
            </a:extLst>
          </p:cNvPr>
          <p:cNvCxnSpPr/>
          <p:nvPr/>
        </p:nvCxnSpPr>
        <p:spPr>
          <a:xfrm rot="10800000" flipV="1">
            <a:off x="5715001" y="2571750"/>
            <a:ext cx="1039841" cy="914400"/>
          </a:xfrm>
          <a:prstGeom prst="bentConnector3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A42C869-2582-504E-BF1E-B80D97A0AD63}"/>
              </a:ext>
            </a:extLst>
          </p:cNvPr>
          <p:cNvCxnSpPr/>
          <p:nvPr/>
        </p:nvCxnSpPr>
        <p:spPr>
          <a:xfrm rot="10800000" flipV="1">
            <a:off x="2276621" y="2580871"/>
            <a:ext cx="1277821" cy="920234"/>
          </a:xfrm>
          <a:prstGeom prst="bentConnector3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94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BA087-D4FD-8343-A7D2-D95509F2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5AC96-4A5A-4699-9DBD-ACAB251D8CBA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77E87-8E02-9845-92B9-D7AB66F02A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971550"/>
            <a:ext cx="6019800" cy="31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1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34459-D685-7A44-9C3D-0532E564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cryptographic primitives behind the </a:t>
            </a:r>
            <a:r>
              <a:rPr lang="en-US" dirty="0" err="1"/>
              <a:t>blockchain</a:t>
            </a:r>
            <a:r>
              <a:rPr lang="en-US" dirty="0"/>
              <a:t> technology</a:t>
            </a:r>
          </a:p>
          <a:p>
            <a:pPr lvl="1"/>
            <a:r>
              <a:rPr lang="en-US" b="1" dirty="0"/>
              <a:t>Cryptographically Secured Hash Function </a:t>
            </a:r>
          </a:p>
          <a:p>
            <a:pPr lvl="1"/>
            <a:r>
              <a:rPr lang="en-US" b="1" dirty="0"/>
              <a:t>Digital Signature</a:t>
            </a:r>
          </a:p>
          <a:p>
            <a:pPr lvl="1"/>
            <a:endParaRPr lang="en-US" b="1" dirty="0"/>
          </a:p>
          <a:p>
            <a:r>
              <a:rPr lang="en-US" b="1" dirty="0"/>
              <a:t>Hash Function: </a:t>
            </a:r>
            <a:r>
              <a:rPr lang="en-US" dirty="0"/>
              <a:t>Used to connect the “blocks” in a </a:t>
            </a:r>
            <a:r>
              <a:rPr lang="en-US" dirty="0" err="1"/>
              <a:t>blockchain</a:t>
            </a:r>
            <a:r>
              <a:rPr lang="en-US" dirty="0"/>
              <a:t> in a tamper-proof way</a:t>
            </a:r>
          </a:p>
          <a:p>
            <a:endParaRPr lang="en-US" b="1" dirty="0"/>
          </a:p>
          <a:p>
            <a:r>
              <a:rPr lang="en-US" b="1" dirty="0"/>
              <a:t>Digital Signature: </a:t>
            </a:r>
            <a:r>
              <a:rPr lang="en-US" dirty="0"/>
              <a:t>Digitally sign the data so that no one can “deny” about their own activities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25FEC-9E89-5447-BA03-E6056F35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</a:t>
            </a:r>
          </a:p>
        </p:txBody>
      </p:sp>
    </p:spTree>
    <p:extLst>
      <p:ext uri="{BB962C8B-B14F-4D97-AF65-F5344CB8AC3E}">
        <p14:creationId xmlns:p14="http://schemas.microsoft.com/office/powerpoint/2010/main" val="29655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6B93C0-C46B-C441-B2F5-471D4D96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any string as an input, </a:t>
            </a:r>
          </a:p>
          <a:p>
            <a:pPr lvl="1"/>
            <a:r>
              <a:rPr lang="en-US" dirty="0"/>
              <a:t>Input M: The message</a:t>
            </a:r>
          </a:p>
          <a:p>
            <a:pPr lvl="1"/>
            <a:endParaRPr lang="en-US" dirty="0"/>
          </a:p>
          <a:p>
            <a:r>
              <a:rPr lang="en-US" dirty="0"/>
              <a:t>Fixed size output (We use 256 bits in </a:t>
            </a:r>
            <a:r>
              <a:rPr lang="en-US" dirty="0" err="1"/>
              <a:t>Blockchain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Output H(M): We call this as the message digest </a:t>
            </a:r>
          </a:p>
          <a:p>
            <a:pPr lvl="1"/>
            <a:endParaRPr lang="en-US" dirty="0"/>
          </a:p>
          <a:p>
            <a:r>
              <a:rPr lang="en-US" dirty="0"/>
              <a:t>Efficiently computable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DF36F4-DCD8-A54A-85B5-31EF0FDD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Functions</a:t>
            </a:r>
          </a:p>
        </p:txBody>
      </p:sp>
    </p:spTree>
    <p:extLst>
      <p:ext uri="{BB962C8B-B14F-4D97-AF65-F5344CB8AC3E}">
        <p14:creationId xmlns:p14="http://schemas.microsoft.com/office/powerpoint/2010/main" val="152668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D793002-BD50-0944-A92C-2CDC1867EE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Collision-Free </a:t>
                </a:r>
              </a:p>
              <a:p>
                <a:pPr lvl="1"/>
                <a:r>
                  <a:rPr lang="en-US" dirty="0"/>
                  <a:t>If two messages are different, then there digest also differs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Hiding</a:t>
                </a:r>
                <a:endParaRPr lang="en-US" dirty="0"/>
              </a:p>
              <a:p>
                <a:pPr lvl="1"/>
                <a:r>
                  <a:rPr lang="en-US" dirty="0"/>
                  <a:t>Hide the original message; remember about the </a:t>
                </a:r>
                <a:r>
                  <a:rPr lang="en-US" b="1" dirty="0"/>
                  <a:t>avalanche effect</a:t>
                </a:r>
                <a:endParaRPr lang="en-US" dirty="0"/>
              </a:p>
              <a:p>
                <a:pPr lvl="1"/>
                <a:endParaRPr lang="en-US" b="1" dirty="0"/>
              </a:p>
              <a:p>
                <a:r>
                  <a:rPr lang="en-US" b="1" dirty="0"/>
                  <a:t>Puzzle-friendly</a:t>
                </a:r>
              </a:p>
              <a:p>
                <a:pPr lvl="1"/>
                <a:r>
                  <a:rPr lang="en-US" dirty="0"/>
                  <a:t>Given </a:t>
                </a:r>
                <a:r>
                  <a:rPr lang="en-US" i="1" dirty="0"/>
                  <a:t>X</a:t>
                </a:r>
                <a:r>
                  <a:rPr lang="en-US" dirty="0"/>
                  <a:t> and </a:t>
                </a:r>
                <a:r>
                  <a:rPr lang="en-US" i="1" dirty="0"/>
                  <a:t>Y,</a:t>
                </a:r>
                <a:r>
                  <a:rPr lang="en-US" dirty="0"/>
                  <a:t> find out </a:t>
                </a:r>
                <a:r>
                  <a:rPr lang="en-US" i="1" dirty="0"/>
                  <a:t>k</a:t>
                </a:r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- used to solve the mining puzzle in Bitcoin </a:t>
                </a:r>
                <a:r>
                  <a:rPr lang="en-US" dirty="0" err="1"/>
                  <a:t>PoW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D793002-BD50-0944-A92C-2CDC1867E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2473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8616915-6BF3-A046-8D59-9E77171F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Function: Properties</a:t>
            </a:r>
          </a:p>
        </p:txBody>
      </p:sp>
    </p:spTree>
    <p:extLst>
      <p:ext uri="{BB962C8B-B14F-4D97-AF65-F5344CB8AC3E}">
        <p14:creationId xmlns:p14="http://schemas.microsoft.com/office/powerpoint/2010/main" val="325988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C4595E-DC75-ED49-8409-A9E37B8E7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Hash functions are one-way, given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it is easy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however, given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no deterministic algorithm </a:t>
                </a:r>
                <a:r>
                  <a:rPr lang="en-US" dirty="0"/>
                  <a:t>can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 is </a:t>
                </a:r>
                <a:r>
                  <a:rPr lang="en-US" b="1" dirty="0"/>
                  <a:t>difficult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; however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the phase </a:t>
                </a:r>
                <a:r>
                  <a:rPr lang="en-US" b="1" dirty="0"/>
                  <a:t>difficult to find</a:t>
                </a:r>
                <a:r>
                  <a:rPr lang="en-US" dirty="0"/>
                  <a:t>, collision is </a:t>
                </a:r>
                <a:r>
                  <a:rPr lang="en-US" b="1" dirty="0"/>
                  <a:t>not impossible </a:t>
                </a:r>
              </a:p>
              <a:p>
                <a:endParaRPr lang="en-US" b="1" dirty="0"/>
              </a:p>
              <a:p>
                <a:r>
                  <a:rPr lang="en-US" dirty="0"/>
                  <a:t>Try with randomly chosen inputs to find out a collision – but it takes too long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C4595E-DC75-ED49-8409-A9E37B8E7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2120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0461953-0438-8749-9517-61256409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Free</a:t>
            </a:r>
          </a:p>
        </p:txBody>
      </p:sp>
    </p:spTree>
    <p:extLst>
      <p:ext uri="{BB962C8B-B14F-4D97-AF65-F5344CB8AC3E}">
        <p14:creationId xmlns:p14="http://schemas.microsoft.com/office/powerpoint/2010/main" val="347447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60C139-6437-F34E-93A6-82EEC810F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may be easy to find out collision for some hash functions</a:t>
                </a:r>
              </a:p>
              <a:p>
                <a:endParaRPr lang="en-US" dirty="0"/>
              </a:p>
              <a:p>
                <a:r>
                  <a:rPr lang="en-US" b="1" dirty="0"/>
                  <a:t>Birthday Paradox: </a:t>
                </a:r>
                <a:r>
                  <a:rPr lang="en-US" dirty="0"/>
                  <a:t>Find the probability that in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/>
                  <a:t> randomly chosen people, </a:t>
                </a:r>
                <a:r>
                  <a:rPr lang="en-US" dirty="0"/>
                  <a:t>some of them will have the same birthday </a:t>
                </a:r>
              </a:p>
              <a:p>
                <a:pPr lvl="1"/>
                <a:r>
                  <a:rPr lang="en-US" dirty="0"/>
                  <a:t>By </a:t>
                </a:r>
                <a:r>
                  <a:rPr lang="en-US" i="1" dirty="0"/>
                  <a:t>Pigeonhole Principle</a:t>
                </a:r>
                <a:r>
                  <a:rPr lang="en-US" dirty="0"/>
                  <a:t>, the probability reaches 1 when number of people reaches 366 (not a leap year) or 367 (a leap year)</a:t>
                </a:r>
              </a:p>
              <a:p>
                <a:pPr lvl="1"/>
                <a:r>
                  <a:rPr lang="en-US" dirty="0"/>
                  <a:t>0.999 probability is reached with just ~70 people, and 0.5 probability is reached with only ~23 people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60C139-6437-F34E-93A6-82EEC810F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1413"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6D806C-3117-C640-A8E1-1337364F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Free – How Do We Guarantee</a:t>
            </a:r>
          </a:p>
        </p:txBody>
      </p:sp>
    </p:spTree>
    <p:extLst>
      <p:ext uri="{BB962C8B-B14F-4D97-AF65-F5344CB8AC3E}">
        <p14:creationId xmlns:p14="http://schemas.microsoft.com/office/powerpoint/2010/main" val="308212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AEB779B-D3D0-A547-A2AF-76A172A1A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Birthday paradox places an upper bound on collision resistance</a:t>
                </a:r>
              </a:p>
              <a:p>
                <a:endParaRPr lang="en-US" dirty="0"/>
              </a:p>
              <a:p>
                <a:r>
                  <a:rPr lang="en-US" dirty="0"/>
                  <a:t>If a hash function produces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bits of output, an attacker can compute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hash operations on a random input to find two matching outputs with probability &gt; 0.98 </a:t>
                </a:r>
              </a:p>
              <a:p>
                <a:endParaRPr lang="en-US" dirty="0"/>
              </a:p>
              <a:p>
                <a:r>
                  <a:rPr lang="en-US" dirty="0"/>
                  <a:t>For a 256 bit hash function, the attacker needs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dirty="0"/>
                  <a:t> hash operations – this is significantly time consuming </a:t>
                </a:r>
              </a:p>
              <a:p>
                <a:pPr lvl="1"/>
                <a:r>
                  <a:rPr lang="en-US" dirty="0"/>
                  <a:t>If every hash computation takes 1 Millisecond, then it 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r>
                  <a:rPr lang="en-US" dirty="0"/>
                  <a:t> years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AEB779B-D3D0-A547-A2AF-76A172A1A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2" t="-1767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E071BB-0139-E645-BD78-8247352B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Free – How Do We Guarantee</a:t>
            </a:r>
          </a:p>
        </p:txBody>
      </p:sp>
    </p:spTree>
    <p:extLst>
      <p:ext uri="{BB962C8B-B14F-4D97-AF65-F5344CB8AC3E}">
        <p14:creationId xmlns:p14="http://schemas.microsoft.com/office/powerpoint/2010/main" val="183619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477BA6-2068-314A-9293-A87924E44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is safe to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need to remember just the hash value rather than the entire message – we call this as the </a:t>
                </a:r>
                <a:r>
                  <a:rPr lang="en-US" b="1" dirty="0"/>
                  <a:t>message digest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check if two messages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same,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, then check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efficient because the size of the digest is significantly less than the size of the original messages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477BA6-2068-314A-9293-A87924E44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9E83C1-F4B5-A943-8241-AC9B2A9D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as A Message Digest</a:t>
            </a:r>
          </a:p>
        </p:txBody>
      </p:sp>
    </p:spTree>
    <p:extLst>
      <p:ext uri="{BB962C8B-B14F-4D97-AF65-F5344CB8AC3E}">
        <p14:creationId xmlns:p14="http://schemas.microsoft.com/office/powerpoint/2010/main" val="386438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</TotalTime>
  <Words>1188</Words>
  <Application>Microsoft Macintosh PowerPoint</Application>
  <PresentationFormat>On-screen Show (16:9)</PresentationFormat>
  <Paragraphs>177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Narrow</vt:lpstr>
      <vt:lpstr>Calibri</vt:lpstr>
      <vt:lpstr>Cambria Math</vt:lpstr>
      <vt:lpstr>Century Gothic</vt:lpstr>
      <vt:lpstr>Times New Roman</vt:lpstr>
      <vt:lpstr>Office Theme</vt:lpstr>
      <vt:lpstr>PowerPoint Presentation</vt:lpstr>
      <vt:lpstr>Basic crypto primitives - I</vt:lpstr>
      <vt:lpstr>What You’ll Learn</vt:lpstr>
      <vt:lpstr>Cryptographic Hash Functions</vt:lpstr>
      <vt:lpstr>Cryptographic Hash Function: Properties</vt:lpstr>
      <vt:lpstr>Collision Free</vt:lpstr>
      <vt:lpstr>Collision Free – How Do We Guarantee</vt:lpstr>
      <vt:lpstr>Collision Free – How Do We Guarantee</vt:lpstr>
      <vt:lpstr>Hash as A Message Digest</vt:lpstr>
      <vt:lpstr>Information Hiding through Hash</vt:lpstr>
      <vt:lpstr>Message Commitment Through Multiple Parties </vt:lpstr>
      <vt:lpstr>Puzzle Friendly</vt:lpstr>
      <vt:lpstr>Hash Function – SHA256</vt:lpstr>
      <vt:lpstr>SHA256 Algorithm - Preprocessing</vt:lpstr>
      <vt:lpstr>SHA-256 Algorithm</vt:lpstr>
      <vt:lpstr>SHA-256 Algorithm </vt:lpstr>
      <vt:lpstr>Hash Pointer</vt:lpstr>
      <vt:lpstr>Hash Pointer </vt:lpstr>
      <vt:lpstr>Detect Tampering from Hash Pointers - Hashchain</vt:lpstr>
      <vt:lpstr>Merkle Tree – Organization of Hash Pointers in a Tree</vt:lpstr>
      <vt:lpstr>Blockchain as a Hashchain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i4344 sushanta</dc:creator>
  <cp:lastModifiedBy>Sandip</cp:lastModifiedBy>
  <cp:revision>95</cp:revision>
  <dcterms:created xsi:type="dcterms:W3CDTF">2016-12-13T07:50:37Z</dcterms:created>
  <dcterms:modified xsi:type="dcterms:W3CDTF">2018-03-25T14:49:54Z</dcterms:modified>
</cp:coreProperties>
</file>